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Libre Franklin" panose="020B0604020202020204" charset="0"/>
      <p:regular r:id="rId19"/>
      <p:bold r:id="rId20"/>
      <p:italic r:id="rId21"/>
      <p:boldItalic r:id="rId22"/>
    </p:embeddedFont>
    <p:embeddedFont>
      <p:font typeface="Libre Franklin Medium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j4rKsMl1bZO2J44pknGsZmoUCh5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116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2" name="Google Shape;13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0" name="Google Shape;14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61" name="Google Shape;161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7" name="Google Shape;1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9" name="Google Shape;19;p14"/>
          <p:cNvSpPr/>
          <p:nvPr/>
        </p:nvSpPr>
        <p:spPr>
          <a:xfrm>
            <a:off x="-2380" y="-925"/>
            <a:ext cx="9146380" cy="6858925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0" name="Google Shape;20;p14"/>
          <p:cNvSpPr txBox="1">
            <a:spLocks noGrp="1"/>
          </p:cNvSpPr>
          <p:nvPr>
            <p:ph type="ctrTitle"/>
          </p:nvPr>
        </p:nvSpPr>
        <p:spPr>
          <a:xfrm rot="-2460000">
            <a:off x="817112" y="1730403"/>
            <a:ext cx="5648623" cy="1204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subTitle" idx="1"/>
          </p:nvPr>
        </p:nvSpPr>
        <p:spPr>
          <a:xfrm rot="-2460000">
            <a:off x="1212277" y="2470925"/>
            <a:ext cx="6511131" cy="329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25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5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5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5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6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7"/>
          <p:cNvSpPr/>
          <p:nvPr/>
        </p:nvSpPr>
        <p:spPr>
          <a:xfrm>
            <a:off x="-2380" y="-925"/>
            <a:ext cx="9146380" cy="6858925"/>
          </a:xfrm>
          <a:custGeom>
            <a:avLst/>
            <a:gdLst/>
            <a:ahLst/>
            <a:cxnLst/>
            <a:rect l="l" t="t" r="r" b="b"/>
            <a:pathLst>
              <a:path w="3352800" h="2002901" extrusionOk="0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7" name="Google Shape;37;p17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8" name="Google Shape;38;p17"/>
          <p:cNvSpPr txBox="1">
            <a:spLocks noGrp="1"/>
          </p:cNvSpPr>
          <p:nvPr>
            <p:ph type="title"/>
          </p:nvPr>
        </p:nvSpPr>
        <p:spPr>
          <a:xfrm rot="-2460000">
            <a:off x="819399" y="1726737"/>
            <a:ext cx="5650992" cy="1207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bre Franklin Medium"/>
              <a:buNone/>
              <a:defRPr sz="3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1"/>
          </p:nvPr>
        </p:nvSpPr>
        <p:spPr>
          <a:xfrm rot="-2460000">
            <a:off x="1216152" y="2468304"/>
            <a:ext cx="6510528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8"/>
          <p:cNvSpPr txBox="1">
            <a:spLocks noGrp="1"/>
          </p:cNvSpPr>
          <p:nvPr>
            <p:ph type="body" idx="1"/>
          </p:nvPr>
        </p:nvSpPr>
        <p:spPr>
          <a:xfrm>
            <a:off x="822960" y="1097280"/>
            <a:ext cx="3200400" cy="37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2"/>
          </p:nvPr>
        </p:nvSpPr>
        <p:spPr>
          <a:xfrm>
            <a:off x="4700016" y="1097280"/>
            <a:ext cx="3200400" cy="37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body" idx="2"/>
          </p:nvPr>
        </p:nvSpPr>
        <p:spPr>
          <a:xfrm>
            <a:off x="819150" y="1701848"/>
            <a:ext cx="3200400" cy="3108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54" name="Google Shape;54;p19"/>
          <p:cNvSpPr txBox="1">
            <a:spLocks noGrp="1"/>
          </p:cNvSpPr>
          <p:nvPr>
            <p:ph type="body" idx="3"/>
          </p:nvPr>
        </p:nvSpPr>
        <p:spPr>
          <a:xfrm>
            <a:off x="4700016" y="1097280"/>
            <a:ext cx="320040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9"/>
          <p:cNvSpPr txBox="1">
            <a:spLocks noGrp="1"/>
          </p:cNvSpPr>
          <p:nvPr>
            <p:ph type="body" idx="4"/>
          </p:nvPr>
        </p:nvSpPr>
        <p:spPr>
          <a:xfrm>
            <a:off x="4700016" y="1701848"/>
            <a:ext cx="3200400" cy="3108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56" name="Google Shape;56;p19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0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0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0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1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6" name="Google Shape;66;p21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7" name="Google Shape;67;p21"/>
          <p:cNvSpPr txBox="1">
            <a:spLocks noGrp="1"/>
          </p:cNvSpPr>
          <p:nvPr>
            <p:ph type="title"/>
          </p:nvPr>
        </p:nvSpPr>
        <p:spPr>
          <a:xfrm rot="-2460000">
            <a:off x="784930" y="1576103"/>
            <a:ext cx="5212080" cy="1089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rgbClr val="FFFFF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1"/>
          <p:cNvSpPr txBox="1">
            <a:spLocks noGrp="1"/>
          </p:cNvSpPr>
          <p:nvPr>
            <p:ph type="body" idx="1"/>
          </p:nvPr>
        </p:nvSpPr>
        <p:spPr>
          <a:xfrm>
            <a:off x="4749552" y="2618912"/>
            <a:ext cx="3807779" cy="3324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800"/>
              <a:buChar char="▪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400"/>
              <a:buChar char="▪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>
            <a:endParaRPr/>
          </a:p>
        </p:txBody>
      </p:sp>
      <p:sp>
        <p:nvSpPr>
          <p:cNvPr id="69" name="Google Shape;69;p21"/>
          <p:cNvSpPr txBox="1">
            <a:spLocks noGrp="1"/>
          </p:cNvSpPr>
          <p:nvPr>
            <p:ph type="body" idx="2"/>
          </p:nvPr>
        </p:nvSpPr>
        <p:spPr>
          <a:xfrm rot="-2460000">
            <a:off x="1297954" y="2253385"/>
            <a:ext cx="5794760" cy="623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b="1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2"/>
          <p:cNvSpPr>
            <a:spLocks noGrp="1"/>
          </p:cNvSpPr>
          <p:nvPr>
            <p:ph type="pic" idx="2"/>
          </p:nvPr>
        </p:nvSpPr>
        <p:spPr>
          <a:xfrm>
            <a:off x="2028825" y="0"/>
            <a:ext cx="7115175" cy="68580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</p:sp>
      <p:sp>
        <p:nvSpPr>
          <p:cNvPr id="75" name="Google Shape;75;p22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6" name="Google Shape;76;p22"/>
          <p:cNvSpPr/>
          <p:nvPr/>
        </p:nvSpPr>
        <p:spPr>
          <a:xfrm>
            <a:off x="0" y="5048250"/>
            <a:ext cx="3571875" cy="1809750"/>
          </a:xfrm>
          <a:custGeom>
            <a:avLst/>
            <a:gdLst/>
            <a:ahLst/>
            <a:cxnLst/>
            <a:rect l="l" t="t" r="r" b="b"/>
            <a:pathLst>
              <a:path w="3571875" h="1809750" extrusionOk="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7" name="Google Shape;77;p22"/>
          <p:cNvSpPr txBox="1">
            <a:spLocks noGrp="1"/>
          </p:cNvSpPr>
          <p:nvPr>
            <p:ph type="title"/>
          </p:nvPr>
        </p:nvSpPr>
        <p:spPr>
          <a:xfrm rot="-2460000">
            <a:off x="671197" y="1717501"/>
            <a:ext cx="5486400" cy="867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body" idx="1"/>
          </p:nvPr>
        </p:nvSpPr>
        <p:spPr>
          <a:xfrm rot="-2460000">
            <a:off x="1143479" y="2180529"/>
            <a:ext cx="6096545" cy="740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3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body" idx="1"/>
          </p:nvPr>
        </p:nvSpPr>
        <p:spPr>
          <a:xfrm rot="5400000">
            <a:off x="2793506" y="-869917"/>
            <a:ext cx="3579849" cy="7520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3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3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4"/>
          <p:cNvSpPr txBox="1">
            <a:spLocks noGrp="1"/>
          </p:cNvSpPr>
          <p:nvPr>
            <p:ph type="title"/>
          </p:nvPr>
        </p:nvSpPr>
        <p:spPr>
          <a:xfrm rot="5400000">
            <a:off x="5318919" y="1585120"/>
            <a:ext cx="4678362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4"/>
          <p:cNvSpPr txBox="1">
            <a:spLocks noGrp="1"/>
          </p:cNvSpPr>
          <p:nvPr>
            <p:ph type="body" idx="1"/>
          </p:nvPr>
        </p:nvSpPr>
        <p:spPr>
          <a:xfrm rot="5400000">
            <a:off x="1127919" y="-396080"/>
            <a:ext cx="4678362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91" name="Google Shape;91;p24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4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4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/>
          <p:nvPr/>
        </p:nvSpPr>
        <p:spPr>
          <a:xfrm>
            <a:off x="-2382" y="5050633"/>
            <a:ext cx="3574257" cy="1807368"/>
          </a:xfrm>
          <a:custGeom>
            <a:avLst/>
            <a:gdLst/>
            <a:ahLst/>
            <a:cxnLst/>
            <a:rect l="l" t="t" r="r" b="b"/>
            <a:pathLst>
              <a:path w="3574257" h="1807368" extrusionOk="0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3"/>
          <p:cNvSpPr/>
          <p:nvPr/>
        </p:nvSpPr>
        <p:spPr>
          <a:xfrm>
            <a:off x="-2380" y="5051292"/>
            <a:ext cx="9146380" cy="1806709"/>
          </a:xfrm>
          <a:custGeom>
            <a:avLst/>
            <a:gdLst/>
            <a:ahLst/>
            <a:cxnLst/>
            <a:rect l="l" t="t" r="r" b="b"/>
            <a:pathLst>
              <a:path w="3352800" h="527584" extrusionOk="0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3"/>
          <p:cNvSpPr txBox="1"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ibre Franklin Medium"/>
              <a:buNone/>
              <a:defRPr sz="2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 rot="-2460000">
            <a:off x="201168" y="5870448"/>
            <a:ext cx="2176272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6" name="Google Shape;16;p13"/>
          <p:cNvSpPr>
            <a:spLocks noGrp="1"/>
          </p:cNvSpPr>
          <p:nvPr>
            <p:ph type="sldNum" idx="12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083" y="279582"/>
            <a:ext cx="3106383" cy="2540433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>
            <a:spLocks noGrp="1"/>
          </p:cNvSpPr>
          <p:nvPr>
            <p:ph type="ctrTitle"/>
          </p:nvPr>
        </p:nvSpPr>
        <p:spPr>
          <a:xfrm rot="-2460000">
            <a:off x="817112" y="1730403"/>
            <a:ext cx="5648623" cy="1204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400"/>
              <a:buFont typeface="Arial"/>
              <a:buNone/>
            </a:pPr>
            <a:r>
              <a:rPr lang="en-US" sz="3400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Welcome to Year 4</a:t>
            </a:r>
            <a:endParaRPr sz="3400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>
            <a:spLocks noGrp="1"/>
          </p:cNvSpPr>
          <p:nvPr>
            <p:ph type="subTitle" idx="1"/>
          </p:nvPr>
        </p:nvSpPr>
        <p:spPr>
          <a:xfrm rot="-2497658">
            <a:off x="-1650693" y="3314890"/>
            <a:ext cx="10916619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9125" rIns="91425" bIns="45700" anchor="t" anchorCtr="0">
            <a:normAutofit fontScale="550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"/>
          <p:cNvSpPr txBox="1"/>
          <p:nvPr/>
        </p:nvSpPr>
        <p:spPr>
          <a:xfrm>
            <a:off x="249382" y="166255"/>
            <a:ext cx="8665170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Aims of the Meeting: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provide an overview of life in Year 4 at Sea View Primary.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457200" marR="0" lvl="0" indent="-2794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08" name="Google Shape;10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5941" y="2624159"/>
            <a:ext cx="5194242" cy="3895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 txBox="1"/>
          <p:nvPr/>
        </p:nvSpPr>
        <p:spPr>
          <a:xfrm>
            <a:off x="270934" y="74530"/>
            <a:ext cx="8517466" cy="5940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0" i="0" u="sng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Year 4 </a:t>
            </a:r>
            <a:endParaRPr sz="36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Team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Golden Rules- Expectations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We’re in it together!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Curriculum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Assessment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Exciting Opportunities in Year 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Communication</a:t>
            </a:r>
            <a:endParaRPr sz="2800" b="1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Questions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79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72713" y="3530150"/>
            <a:ext cx="2257425" cy="321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93250" y="4332400"/>
            <a:ext cx="2432925" cy="241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30975" y="148350"/>
            <a:ext cx="2257425" cy="3103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"/>
          <p:cNvSpPr txBox="1"/>
          <p:nvPr/>
        </p:nvSpPr>
        <p:spPr>
          <a:xfrm>
            <a:off x="-144008" y="5015498"/>
            <a:ext cx="9432000" cy="15720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/>
          <p:nvPr/>
        </p:nvSpPr>
        <p:spPr>
          <a:xfrm>
            <a:off x="332509" y="263236"/>
            <a:ext cx="7606146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Meet The Year  Team:</a:t>
            </a: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332509" y="1076824"/>
            <a:ext cx="5952391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 Teachers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 Mosley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Miss Darling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Classroom support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 Back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Mrs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Smirnov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Miss B Fairley</a:t>
            </a: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60025" y="903450"/>
            <a:ext cx="3646176" cy="308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28250" y="4906616"/>
            <a:ext cx="2319570" cy="185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57500" y="3896975"/>
            <a:ext cx="3314688" cy="2607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5"/>
          <p:cNvSpPr txBox="1"/>
          <p:nvPr/>
        </p:nvSpPr>
        <p:spPr>
          <a:xfrm>
            <a:off x="332509" y="263236"/>
            <a:ext cx="7606146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Golden Rules:</a:t>
            </a: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37" name="Google Shape;13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2509" y="1354"/>
            <a:ext cx="8424287" cy="49052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6"/>
          <p:cNvSpPr txBox="1"/>
          <p:nvPr/>
        </p:nvSpPr>
        <p:spPr>
          <a:xfrm>
            <a:off x="332508" y="263236"/>
            <a:ext cx="8700655" cy="5139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0" i="0" u="sng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We’re in it together!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Pupils – </a:t>
            </a:r>
            <a:r>
              <a:rPr lang="en-US" sz="20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give 100% effort in all you do.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Staff – </a:t>
            </a:r>
            <a:r>
              <a:rPr lang="en-US" sz="20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will do all we can for ALL children to reach their potential.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Parents - </a:t>
            </a:r>
            <a:r>
              <a:rPr lang="en-US" sz="20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continue to support and encourage  your child. </a:t>
            </a:r>
            <a:endParaRPr sz="2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45" name="Google Shape;145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6975" y="3289738"/>
            <a:ext cx="2519654" cy="339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06900" y="3263850"/>
            <a:ext cx="2619167" cy="3390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 txBox="1"/>
          <p:nvPr/>
        </p:nvSpPr>
        <p:spPr>
          <a:xfrm>
            <a:off x="-169333" y="4947291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66383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7"/>
          <p:cNvSpPr txBox="1"/>
          <p:nvPr/>
        </p:nvSpPr>
        <p:spPr>
          <a:xfrm>
            <a:off x="249382" y="276195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Homework.</a:t>
            </a:r>
            <a:endParaRPr sz="3200" b="1" i="0" u="sng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54" name="Google Shape;154;p7"/>
          <p:cNvSpPr txBox="1"/>
          <p:nvPr/>
        </p:nvSpPr>
        <p:spPr>
          <a:xfrm>
            <a:off x="575812" y="826222"/>
            <a:ext cx="5087108" cy="4893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sng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Homework will be given every Friday</a:t>
            </a:r>
            <a:r>
              <a:rPr lang="en-US" sz="24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sng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Spellings</a:t>
            </a:r>
            <a:r>
              <a:rPr lang="en-US" sz="24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– given on a Friday and tested the following Friday.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TTRockstars – Garage sessions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Reading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55" name="Google Shape;15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5354" y="159731"/>
            <a:ext cx="2916180" cy="2158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79990" y="2490819"/>
            <a:ext cx="3108552" cy="2366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62920" y="119063"/>
            <a:ext cx="3293562" cy="2281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 Curriculum.</a:t>
            </a:r>
            <a:endParaRPr sz="3200" b="1" i="0" u="sng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6" name="Google Shape;166;p8"/>
          <p:cNvSpPr txBox="1"/>
          <p:nvPr/>
        </p:nvSpPr>
        <p:spPr>
          <a:xfrm>
            <a:off x="346364" y="380688"/>
            <a:ext cx="8568300" cy="52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Autumn Term: </a:t>
            </a:r>
            <a:endParaRPr sz="2000" b="1" i="0" u="sng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Ancient Rome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 smtClean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States of Matter &amp; Electricity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 Nowhere Emporium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Spring Term: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Natural Disasters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Digestive </a:t>
            </a:r>
            <a:r>
              <a:rPr lang="en-US" sz="2000" b="0" i="1" u="none" strike="noStrike" cap="none" dirty="0" smtClean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System </a:t>
            </a: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&amp; </a:t>
            </a:r>
            <a:r>
              <a:rPr lang="en-US" sz="2000" i="1" dirty="0" smtClean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Sound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Erupting volcanoes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1" u="none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Summer Term</a:t>
            </a:r>
            <a:r>
              <a:rPr lang="en-US" sz="2000" b="1" i="0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1" u="none" strike="noStrike" cap="none" dirty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Ancient Greece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i="1" dirty="0" smtClean="0">
                <a:solidFill>
                  <a:srgbClr val="1246AC"/>
                </a:solidFill>
                <a:latin typeface="Libre Franklin"/>
                <a:sym typeface="Libre Franklin"/>
              </a:rPr>
              <a:t>Living Things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i="1" dirty="0" smtClean="0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 Impressionists</a:t>
            </a:r>
            <a:endParaRPr sz="2000" b="0" i="1" u="none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 dirty="0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67" name="Google Shape;167;p8"/>
          <p:cNvPicPr preferRelativeResize="0"/>
          <p:nvPr/>
        </p:nvPicPr>
        <p:blipFill rotWithShape="1">
          <a:blip r:embed="rId4">
            <a:alphaModFix/>
          </a:blip>
          <a:srcRect l="31620" t="29393" r="32493" b="23273"/>
          <a:stretch/>
        </p:blipFill>
        <p:spPr>
          <a:xfrm>
            <a:off x="5659211" y="965463"/>
            <a:ext cx="2861068" cy="212268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8"/>
          <p:cNvSpPr txBox="1"/>
          <p:nvPr/>
        </p:nvSpPr>
        <p:spPr>
          <a:xfrm>
            <a:off x="4098310" y="3202827"/>
            <a:ext cx="4668154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sng" strike="noStrike" cap="none" dirty="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P.E.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*Every Tuesday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*P.E. kit – white t-shirt, blue or black shorts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* No </a:t>
            </a:r>
            <a:r>
              <a:rPr lang="en-US" sz="2000" b="0" i="0" u="none" strike="noStrike" cap="none" dirty="0" err="1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jewellery</a:t>
            </a:r>
            <a:r>
              <a:rPr lang="en-US" sz="2000" b="0" i="0" u="none" strike="noStrike" cap="none" dirty="0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endParaRPr sz="2000" b="0" i="0" u="none" strike="noStrike" cap="none" dirty="0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69" name="Google Shape;169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1201" y="4834051"/>
            <a:ext cx="2553844" cy="186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5" name="Google Shape;17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9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Assessment  Year 4</a:t>
            </a:r>
            <a:endParaRPr sz="3200" b="1" i="0" u="sng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7" name="Google Shape;177;p9"/>
          <p:cNvSpPr txBox="1"/>
          <p:nvPr/>
        </p:nvSpPr>
        <p:spPr>
          <a:xfrm>
            <a:off x="346364" y="820302"/>
            <a:ext cx="85683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Times tables check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Star Reading Assessment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Reading Plus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Freckle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Assessments Termly.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8" name="Google Shape;17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29742" y="945093"/>
            <a:ext cx="2255716" cy="1731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4611" y="2938389"/>
            <a:ext cx="2145978" cy="1347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8827" y="5341390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0"/>
          <p:cNvSpPr txBox="1"/>
          <p:nvPr/>
        </p:nvSpPr>
        <p:spPr>
          <a:xfrm>
            <a:off x="249382" y="235527"/>
            <a:ext cx="817418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0E3C97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Exciting Opportunities in Year 4</a:t>
            </a:r>
            <a:endParaRPr sz="3200" b="1" i="0" u="sng" strike="noStrike" cap="none">
              <a:solidFill>
                <a:srgbClr val="0E3C97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87" name="Google Shape;187;p10"/>
          <p:cNvSpPr txBox="1"/>
          <p:nvPr/>
        </p:nvSpPr>
        <p:spPr>
          <a:xfrm>
            <a:off x="346364" y="820302"/>
            <a:ext cx="8568188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88" name="Google Shape;18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9375" y="820300"/>
            <a:ext cx="3755225" cy="246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91778" y="3286700"/>
            <a:ext cx="2298729" cy="163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063450" y="5063837"/>
            <a:ext cx="2298725" cy="1722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067076" y="2832882"/>
            <a:ext cx="2847475" cy="1630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0" y="4906625"/>
            <a:ext cx="2472700" cy="189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147025" y="853597"/>
            <a:ext cx="3215150" cy="183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357712" y="3152437"/>
            <a:ext cx="3366843" cy="189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1"/>
          <p:cNvSpPr txBox="1"/>
          <p:nvPr/>
        </p:nvSpPr>
        <p:spPr>
          <a:xfrm>
            <a:off x="623455" y="374073"/>
            <a:ext cx="8291097" cy="3385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0" i="0" u="sng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Communication: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0" indent="-685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The Website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0" indent="-685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Class Dojo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0" indent="-685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Parents Evenings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0" indent="-685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3C97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E3C97"/>
                </a:solidFill>
                <a:latin typeface="Arial"/>
                <a:ea typeface="Arial"/>
                <a:cs typeface="Arial"/>
                <a:sym typeface="Arial"/>
              </a:rPr>
              <a:t>Reports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0" indent="-482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0E3C9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09748" y="3217088"/>
            <a:ext cx="4600200" cy="353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"/>
          <p:cNvSpPr txBox="1"/>
          <p:nvPr/>
        </p:nvSpPr>
        <p:spPr>
          <a:xfrm>
            <a:off x="-169333" y="4906623"/>
            <a:ext cx="9431865" cy="157210"/>
          </a:xfrm>
          <a:prstGeom prst="rect">
            <a:avLst/>
          </a:prstGeom>
          <a:solidFill>
            <a:srgbClr val="007DB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89377" y="5325715"/>
            <a:ext cx="1625175" cy="132908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2"/>
          <p:cNvSpPr txBox="1"/>
          <p:nvPr/>
        </p:nvSpPr>
        <p:spPr>
          <a:xfrm>
            <a:off x="651164" y="665018"/>
            <a:ext cx="7703127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Thank You for coming…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rgbClr val="1246AC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Any questions?</a:t>
            </a:r>
            <a:endParaRPr sz="4800" b="1" i="0" u="none" strike="noStrike" cap="none">
              <a:solidFill>
                <a:srgbClr val="1246AC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Angles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89D3"/>
      </a:accent1>
      <a:accent2>
        <a:srgbClr val="E51E15"/>
      </a:accent2>
      <a:accent3>
        <a:srgbClr val="E7D104"/>
      </a:accent3>
      <a:accent4>
        <a:srgbClr val="0982C8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</Words>
  <Application>Microsoft Office PowerPoint</Application>
  <PresentationFormat>On-screen Show (4:3)</PresentationFormat>
  <Paragraphs>84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Calibri</vt:lpstr>
      <vt:lpstr>Libre Franklin</vt:lpstr>
      <vt:lpstr>Noto Sans Symbols</vt:lpstr>
      <vt:lpstr>Arial</vt:lpstr>
      <vt:lpstr>Libre Franklin Medium</vt:lpstr>
      <vt:lpstr>Angles</vt:lpstr>
      <vt:lpstr>Welcome to Year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Teacher</dc:creator>
  <cp:lastModifiedBy>Administrator</cp:lastModifiedBy>
  <cp:revision>1</cp:revision>
  <dcterms:modified xsi:type="dcterms:W3CDTF">2025-09-03T19:51:07Z</dcterms:modified>
</cp:coreProperties>
</file>